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6" r:id="rId3"/>
  </p:sldMasterIdLst>
  <p:notesMasterIdLst>
    <p:notesMasterId r:id="rId21"/>
  </p:notesMasterIdLst>
  <p:sldIdLst>
    <p:sldId id="256" r:id="rId4"/>
    <p:sldId id="257" r:id="rId5"/>
    <p:sldId id="328" r:id="rId6"/>
    <p:sldId id="259" r:id="rId7"/>
    <p:sldId id="330" r:id="rId8"/>
    <p:sldId id="331" r:id="rId9"/>
    <p:sldId id="332" r:id="rId10"/>
    <p:sldId id="333" r:id="rId11"/>
    <p:sldId id="329" r:id="rId12"/>
    <p:sldId id="264" r:id="rId13"/>
    <p:sldId id="296" r:id="rId14"/>
    <p:sldId id="334" r:id="rId15"/>
    <p:sldId id="327" r:id="rId16"/>
    <p:sldId id="260" r:id="rId17"/>
    <p:sldId id="261" r:id="rId18"/>
    <p:sldId id="262" r:id="rId19"/>
    <p:sldId id="263" r:id="rId20"/>
  </p:sldIdLst>
  <p:sldSz cx="18288000" cy="10287000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  <p:bold r:id="rId27"/>
    </p:embeddedFont>
    <p:embeddedFont>
      <p:font typeface="Skeena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5AFC7-0F9A-7EBC-3BD7-DF54F39F1793}" v="16" dt="2025-10-16T13:38:52.759"/>
    <p1510:client id="{C58FF751-2C4A-41CD-82B0-B5FF6CF459CB}" v="67" dt="2025-10-16T13:36:36.325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74" y="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8F8FB-61D4-4C1F-B61F-B0B36E0BCD9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9998C-823A-472A-9731-84C199A92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1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4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F5AA-D386-8F25-49A3-5771342A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071FA47-61A4-8DE8-26A1-B04A2B76C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EB21BD-63EA-D1D3-6F51-EEAC1700C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915684-2B80-145E-8919-A045F942C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AF473-2665-42A7-89E3-C7BA7EB58D1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8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12915900" y="0"/>
            <a:ext cx="53721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7300" y="3698955"/>
            <a:ext cx="8609823" cy="3581400"/>
          </a:xfrm>
        </p:spPr>
        <p:txBody>
          <a:bodyPr rtlCol="0" anchor="b">
            <a:normAutofit/>
          </a:bodyPr>
          <a:lstStyle>
            <a:lvl1pPr algn="l">
              <a:defRPr sz="81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7300" y="7739741"/>
            <a:ext cx="8609823" cy="1175660"/>
          </a:xfrm>
        </p:spPr>
        <p:txBody>
          <a:bodyPr rtlCol="0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16832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0" y="1233488"/>
            <a:ext cx="8526780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0" y="3893343"/>
            <a:ext cx="8526780" cy="477155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6263640" cy="5760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5760720"/>
            <a:ext cx="6263640" cy="313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8892540"/>
            <a:ext cx="6263640" cy="139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1" name="Espaço Reservado par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2" name="Espaço Reservado para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3" name="Espaço Reservado para o Número do Slide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2941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233488"/>
            <a:ext cx="8526780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3893343"/>
            <a:ext cx="8526780" cy="66232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12024361" y="0"/>
            <a:ext cx="3602084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5626444" y="0"/>
            <a:ext cx="2661555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7700171" y="0"/>
            <a:ext cx="58782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300" y="6794727"/>
            <a:ext cx="8526780" cy="66232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marL="0" lv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57300" y="4560771"/>
            <a:ext cx="8526780" cy="1660413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257300" y="7490832"/>
            <a:ext cx="8526780" cy="1660413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6" name="Espaço Reservado para o Número do Slide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4166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13" y="1233488"/>
            <a:ext cx="13993587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7114" y="3893344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1012371" cy="10286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1012371" y="0"/>
            <a:ext cx="1012371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528667" y="3893344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037114" y="6669199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0528667" y="6669199"/>
            <a:ext cx="6502034" cy="71131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700" b="1">
                <a:solidFill>
                  <a:schemeClr val="accent2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37111" y="4604660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528664" y="4604660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037111" y="7380515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528664" y="7380515"/>
            <a:ext cx="6502034" cy="1828802"/>
          </a:xfrm>
        </p:spPr>
        <p:txBody>
          <a:bodyPr rtlCol="0">
            <a:normAutofit/>
          </a:bodyPr>
          <a:lstStyle>
            <a:lvl1pPr marL="428625" indent="-428625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1" name="Espaço Reservado par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037111" y="9534526"/>
            <a:ext cx="2334989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2" name="Espaço Reservado para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6057900" y="9534526"/>
            <a:ext cx="7903029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3" name="Espaço Reservado para o Número do Slide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4646729" y="9534526"/>
            <a:ext cx="2383971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25118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o painel do lado esquer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220" y="5796639"/>
            <a:ext cx="8526780" cy="1106601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60220" y="7318937"/>
            <a:ext cx="8526780" cy="198834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12024360" y="0"/>
            <a:ext cx="626364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12017829" y="5143500"/>
            <a:ext cx="62701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6" name="Espaço Reservado para o Número do Slide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12856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linhe o texto centrado com a borda no topo da págin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0610" y="2936552"/>
            <a:ext cx="8526780" cy="1958343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80610" y="5143500"/>
            <a:ext cx="8526780" cy="352139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8288000" cy="1622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51942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ralizar o text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0610" y="2936552"/>
            <a:ext cx="8526780" cy="1958343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80610" y="5143500"/>
            <a:ext cx="8526780" cy="352139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2873829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5414171" y="0"/>
            <a:ext cx="2873829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8" name="Espaço Reservado par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9" name="Espaço Reservado para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0" name="Espaço Reservado para o Número do Slide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3179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8288000" cy="2972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34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312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990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966811" y="6830749"/>
            <a:ext cx="3157779" cy="1018001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1" name="Espaço Reservado para a imagem on-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635301" y="462038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2" name="Espaço Reservado para a imagem on-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5902538" y="462038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3" name="Espaço Reservado para a imagem on-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10169776" y="4618566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4" name="Espaço Reservado para a imagem on-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14438419" y="4618566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5" name="Espaço Reservado par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6" name="Espaço Reservado para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7" name="Espaço Reservado para o Número do Slide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7921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5143500"/>
            <a:ext cx="731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2"/>
            <a:ext cx="7315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547688"/>
            <a:ext cx="4800600" cy="393170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10052" y="31971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386777" y="31971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11177" y="73119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378977" y="7311986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1" name="Espaço Reservado para a imagem on-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9581942" y="96520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2" name="Espaço Reservado para a imagem on-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13858105" y="965204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3" name="Espaço Reservado para a imagem on-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9581942" y="5078185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4" name="Espaço Reservado para a imagem on-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13850585" y="5078185"/>
            <a:ext cx="2214563" cy="2212182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57300" y="6168297"/>
            <a:ext cx="4800600" cy="2093961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0052" y="38663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3386777" y="38663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11177" y="79811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3378977" y="7981193"/>
            <a:ext cx="3157779" cy="547689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257302" y="8267464"/>
            <a:ext cx="4800600" cy="1267061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31" name="Espaço Reservado para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32" name="Espaço Reservado para o Número do Slide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66585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1042556"/>
            <a:ext cx="6859800" cy="1988345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32453" y="3059074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32453" y="3612391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65111" y="7155631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65111" y="7708948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36111" y="7137383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136111" y="7690700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111" y="7155631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7111" y="7708948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6" name="Espaço Reservado para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423111" y="7137383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423111" y="7690700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8" name="Espaço Reservado para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994111" y="7155631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9" name="Espaço Reservado para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994111" y="7708948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2269672" y="5812976"/>
            <a:ext cx="1366701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Espaço Reservado par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42" name="Espaço Reservado para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43" name="Espaço Reservado para o Número do Slide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9144000" y="4278086"/>
            <a:ext cx="0" cy="246561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5917388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69671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5723907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12571517" y="5808246"/>
            <a:ext cx="0" cy="93545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55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no painel do lado direi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0" y="3565208"/>
            <a:ext cx="7520940" cy="1988345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0" y="6225063"/>
            <a:ext cx="7520940" cy="29417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626364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5577840" y="0"/>
            <a:ext cx="6858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0" name="Espaço Reservado para o Número do Slide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3251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encerramen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3470357"/>
            <a:ext cx="6629400" cy="2489574"/>
          </a:xfrm>
        </p:spPr>
        <p:txBody>
          <a:bodyPr rtlCol="0" anchor="ctr">
            <a:normAutofit/>
          </a:bodyPr>
          <a:lstStyle>
            <a:lvl1pPr algn="ctr">
              <a:defRPr sz="81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58603" y="3522478"/>
            <a:ext cx="4114800" cy="2489573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2449286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9534526"/>
            <a:ext cx="3771900" cy="547688"/>
          </a:xfrm>
        </p:spPr>
        <p:txBody>
          <a:bodyPr rtlCol="0"/>
          <a:lstStyle>
            <a:lvl1pPr algn="r"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59090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9764486"/>
            <a:ext cx="18288000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7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7775" y="5143501"/>
            <a:ext cx="15773400" cy="4620986"/>
          </a:xfrm>
        </p:spPr>
        <p:txBody>
          <a:bodyPr rtlCol="0" anchor="ctr"/>
          <a:lstStyle>
            <a:lvl1pPr>
              <a:defRPr sz="9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6522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a equip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282418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19073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55728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3792383" y="3902958"/>
            <a:ext cx="2214000" cy="2214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5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00050" lvl="0" indent="-40005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22425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22425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646935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646935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71444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471444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3295954" y="6936197"/>
            <a:ext cx="3157779" cy="547688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27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3" name="Espaço Reservado para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295954" y="7489514"/>
            <a:ext cx="3157779" cy="547688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4" name="Espaço Reservado par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5" name="Espaço Reservado para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6" name="Espaço Reservado para o Número do Slide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22431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453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77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598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66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56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3812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625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060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9353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122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067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41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01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47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Freeform 3"/>
          <p:cNvSpPr/>
          <p:nvPr/>
        </p:nvSpPr>
        <p:spPr>
          <a:xfrm>
            <a:off x="6833498" y="2576698"/>
            <a:ext cx="4621004" cy="6681602"/>
          </a:xfrm>
          <a:custGeom>
            <a:avLst/>
            <a:gdLst/>
            <a:ahLst/>
            <a:cxnLst/>
            <a:rect l="l" t="t" r="r" b="b"/>
            <a:pathLst>
              <a:path w="4621004" h="6681602">
                <a:moveTo>
                  <a:pt x="0" y="0"/>
                </a:moveTo>
                <a:lnTo>
                  <a:pt x="4621004" y="0"/>
                </a:lnTo>
                <a:lnTo>
                  <a:pt x="4621004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33" b="-7633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Freeform 5"/>
          <p:cNvSpPr/>
          <p:nvPr/>
        </p:nvSpPr>
        <p:spPr>
          <a:xfrm>
            <a:off x="7310743" y="1371359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4"/>
                </a:lnTo>
                <a:lnTo>
                  <a:pt x="0" y="948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5288598" y="-1181100"/>
            <a:ext cx="7710804" cy="10896600"/>
          </a:xfrm>
          <a:custGeom>
            <a:avLst/>
            <a:gdLst/>
            <a:ahLst/>
            <a:cxnLst/>
            <a:rect l="l" t="t" r="r" b="b"/>
            <a:pathLst>
              <a:path w="4008961" h="6681602">
                <a:moveTo>
                  <a:pt x="0" y="0"/>
                </a:moveTo>
                <a:lnTo>
                  <a:pt x="4008962" y="0"/>
                </a:lnTo>
                <a:lnTo>
                  <a:pt x="400896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3154372" y="3766691"/>
            <a:ext cx="11979257" cy="190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pt-BR" sz="55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Webhooks para integração </a:t>
            </a:r>
          </a:p>
          <a:p>
            <a:pPr algn="ctr">
              <a:lnSpc>
                <a:spcPts val="7700"/>
              </a:lnSpc>
            </a:pPr>
            <a:r>
              <a:rPr lang="pt-BR" sz="55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ente sistemas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8028" y="5907846"/>
            <a:ext cx="10131944" cy="69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Conecte sistemas e automatize processos: com webhooks a integração acontece em tempo real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lang="pt-BR" sz="20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15100" y="8420100"/>
            <a:ext cx="5257800" cy="281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pt-BR" sz="28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Palco Integrações - </a:t>
            </a:r>
            <a:r>
              <a:rPr lang="pt-BR" sz="2800" b="1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Aditum</a:t>
            </a:r>
            <a:endParaRPr lang="pt-BR" sz="28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ebhook vs. API">
            <a:extLst>
              <a:ext uri="{FF2B5EF4-FFF2-40B4-BE49-F238E27FC236}">
                <a16:creationId xmlns:a16="http://schemas.microsoft.com/office/drawing/2014/main" id="{6AB9C848-78E9-C564-B3AA-714F729F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E365-D9D5-D860-4ADE-2D65747CB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994367C-453D-08FC-2DF5-BA01B043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82703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9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E47BE-E01F-8E1A-7B28-1B15DEFAD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F12647A-C3D3-B277-3720-3A683FE6E85C}"/>
              </a:ext>
            </a:extLst>
          </p:cNvPr>
          <p:cNvSpPr txBox="1"/>
          <p:nvPr/>
        </p:nvSpPr>
        <p:spPr>
          <a:xfrm>
            <a:off x="2633111" y="1318752"/>
            <a:ext cx="1302177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devtunnel</a:t>
            </a:r>
            <a:endParaRPr lang="pt-BR" sz="66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E86F03E8-4165-0976-9C3C-6F65C38862D7}"/>
              </a:ext>
            </a:extLst>
          </p:cNvPr>
          <p:cNvSpPr txBox="1">
            <a:spLocks/>
          </p:cNvSpPr>
          <p:nvPr/>
        </p:nvSpPr>
        <p:spPr>
          <a:xfrm>
            <a:off x="1143000" y="3372527"/>
            <a:ext cx="14859000" cy="3092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Instalação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dirty="0" err="1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winget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install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Microsoft.devtunnel</a:t>
            </a:r>
            <a:endParaRPr lang="pt-BR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b="1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dirty="0" err="1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devtunnel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login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Logged in as viniciuss.sanchez@hotmail.com using Microsoft.</a:t>
            </a:r>
            <a:endParaRPr lang="pt-BR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b="1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Executa um servidor local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dirty="0" err="1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devtunnel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echo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http –p 9000</a:t>
            </a:r>
          </a:p>
          <a:p>
            <a:r>
              <a:rPr lang="pt-BR" b="1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Hospeda um túnel de desenvolvimento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dirty="0" err="1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devtunnel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host –p 9000 -a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57479BE-337E-D031-BFFE-2003F7615E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50"/>
          <a:stretch>
            <a:fillRect/>
          </a:stretch>
        </p:blipFill>
        <p:spPr>
          <a:xfrm>
            <a:off x="4057035" y="6465201"/>
            <a:ext cx="14230965" cy="641677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17BD1-01F6-6506-01A4-5E0017E64C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30" t="1269" r="2449" b="3139"/>
          <a:stretch>
            <a:fillRect/>
          </a:stretch>
        </p:blipFill>
        <p:spPr>
          <a:xfrm>
            <a:off x="12432891" y="2271252"/>
            <a:ext cx="5663382" cy="6416778"/>
          </a:xfrm>
          <a:prstGeom prst="rect">
            <a:avLst/>
          </a:prstGeom>
        </p:spPr>
      </p:pic>
      <p:sp>
        <p:nvSpPr>
          <p:cNvPr id="3" name="Freeform 8">
            <a:extLst>
              <a:ext uri="{FF2B5EF4-FFF2-40B4-BE49-F238E27FC236}">
                <a16:creationId xmlns:a16="http://schemas.microsoft.com/office/drawing/2014/main" id="{1D591749-3930-B66A-C7CC-272CCF7A0990}"/>
              </a:ext>
            </a:extLst>
          </p:cNvPr>
          <p:cNvSpPr/>
          <p:nvPr/>
        </p:nvSpPr>
        <p:spPr>
          <a:xfrm>
            <a:off x="435884" y="9384989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8133049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áfico, Gráfico de explosão solar&#10;&#10;O conteúdo gerado por IA pode estar incorreto.">
            <a:extLst>
              <a:ext uri="{FF2B5EF4-FFF2-40B4-BE49-F238E27FC236}">
                <a16:creationId xmlns:a16="http://schemas.microsoft.com/office/drawing/2014/main" id="{CA15A901-7999-A61D-726B-90B2276C9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14" y="859283"/>
            <a:ext cx="6259322" cy="6259322"/>
          </a:xfrm>
          <a:prstGeom prst="rect">
            <a:avLst/>
          </a:prstGeom>
        </p:spPr>
      </p:pic>
      <p:pic>
        <p:nvPicPr>
          <p:cNvPr id="5" name="Imagem 4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29F8EB53-3272-EEA6-71C8-6C8B09027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859281"/>
            <a:ext cx="6259323" cy="62593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2EE065-2BDB-F2D7-6BF8-6B470A43A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194" y="7536114"/>
            <a:ext cx="12080003" cy="1773616"/>
          </a:xfrm>
          <a:prstGeom prst="rect">
            <a:avLst/>
          </a:prstGeom>
        </p:spPr>
      </p:pic>
      <p:pic>
        <p:nvPicPr>
          <p:cNvPr id="10" name="Imagem 9" descr="Código QR&#10;&#10;O conteúdo gerado por IA pode estar incorreto.">
            <a:extLst>
              <a:ext uri="{FF2B5EF4-FFF2-40B4-BE49-F238E27FC236}">
                <a16:creationId xmlns:a16="http://schemas.microsoft.com/office/drawing/2014/main" id="{BFEF524B-3C18-30BB-C19F-195B629F24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45" y="6205384"/>
            <a:ext cx="3932903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7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8200" y="1523399"/>
            <a:ext cx="3611601" cy="948751"/>
          </a:xfrm>
          <a:custGeom>
            <a:avLst/>
            <a:gdLst/>
            <a:ahLst/>
            <a:cxnLst/>
            <a:rect l="l" t="t" r="r" b="b"/>
            <a:pathLst>
              <a:path w="3611601" h="948751">
                <a:moveTo>
                  <a:pt x="0" y="0"/>
                </a:moveTo>
                <a:lnTo>
                  <a:pt x="3611600" y="0"/>
                </a:lnTo>
                <a:lnTo>
                  <a:pt x="3611600" y="948751"/>
                </a:lnTo>
                <a:lnTo>
                  <a:pt x="0" y="948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-1981200" y="3372126"/>
            <a:ext cx="14981811" cy="1014201"/>
          </a:xfrm>
          <a:custGeom>
            <a:avLst/>
            <a:gdLst/>
            <a:ahLst/>
            <a:cxnLst/>
            <a:rect l="l" t="t" r="r" b="b"/>
            <a:pathLst>
              <a:path w="14110058" h="1014201">
                <a:moveTo>
                  <a:pt x="0" y="0"/>
                </a:moveTo>
                <a:lnTo>
                  <a:pt x="14110058" y="0"/>
                </a:lnTo>
                <a:lnTo>
                  <a:pt x="14110058" y="1014201"/>
                </a:lnTo>
                <a:lnTo>
                  <a:pt x="0" y="101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1868" r="-68644" b="-627901"/>
            </a:stretch>
          </a:blipFill>
        </p:spPr>
        <p:txBody>
          <a:bodyPr/>
          <a:lstStyle/>
          <a:p>
            <a:pPr algn="r"/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567396" y="7429500"/>
            <a:ext cx="5180313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sociais:</a:t>
            </a:r>
            <a:endParaRPr lang="pt-BR" sz="31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>
              <a:lnSpc>
                <a:spcPts val="4340"/>
              </a:lnSpc>
            </a:pPr>
            <a:r>
              <a:rPr lang="pt-BR" sz="31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@viniciussanchez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3162300"/>
            <a:ext cx="12278398" cy="7836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4700" b="1" noProof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Avalie a palestra no App do Evento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4761" y="7429500"/>
            <a:ext cx="5975667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E-mail: </a:t>
            </a:r>
            <a:br>
              <a:rPr lang="pt-BR" sz="3100" b="1" dirty="0">
                <a:latin typeface="Montserrat"/>
                <a:ea typeface="Montserrat"/>
                <a:cs typeface="Montserrat"/>
              </a:rPr>
            </a:br>
            <a:r>
              <a:rPr lang="pt-BR" sz="31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viniciuss.sanchez@gmail.com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633" y="5388268"/>
            <a:ext cx="12179965" cy="127509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3360"/>
              </a:lnSpc>
            </a:pPr>
            <a:r>
              <a:rPr lang="pt-BR" sz="24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“Agradeço imensamente a presença e atenção de todos vocês. Foi um prazer poder compartilhar conhecimento e experiências. Espero que esse conteúdo possa gerar reflexões e novas oportunidades. Muito obrigado e até a próxima!”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9081D04-51B3-576F-C536-01BAF229E7B3}"/>
              </a:ext>
            </a:extLst>
          </p:cNvPr>
          <p:cNvSpPr txBox="1"/>
          <p:nvPr/>
        </p:nvSpPr>
        <p:spPr>
          <a:xfrm>
            <a:off x="434453" y="4129018"/>
            <a:ext cx="12278398" cy="7361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3200" noProof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Faça o download na Play Store (Android) ou App Store (iOS)</a:t>
            </a:r>
          </a:p>
        </p:txBody>
      </p:sp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D7DABA75-47FF-41C4-DA2A-987AF657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3247665"/>
            <a:ext cx="3588715" cy="35887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um círculo&#10;&#10;O conteúdo gerado por IA pode estar incorreto.">
            <a:extLst>
              <a:ext uri="{FF2B5EF4-FFF2-40B4-BE49-F238E27FC236}">
                <a16:creationId xmlns:a16="http://schemas.microsoft.com/office/drawing/2014/main" id="{9F7BBD88-F4E0-0684-6A6A-AAEE6452A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19" y="3314700"/>
            <a:ext cx="6984127" cy="11047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6F80B-438D-5A02-759B-CAB5042441B4}"/>
              </a:ext>
            </a:extLst>
          </p:cNvPr>
          <p:cNvSpPr txBox="1"/>
          <p:nvPr/>
        </p:nvSpPr>
        <p:spPr>
          <a:xfrm>
            <a:off x="1699146" y="5069244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o clube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 de software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houses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A3B88D1B-C80F-4E52-FB3A-3A3892CF5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BBCD99-5B1E-D0EF-0797-A707C5C221D9}"/>
              </a:ext>
            </a:extLst>
          </p:cNvPr>
          <p:cNvSpPr txBox="1"/>
          <p:nvPr/>
        </p:nvSpPr>
        <p:spPr>
          <a:xfrm>
            <a:off x="-1139304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Consultoria, Soluções, Cursos, descontos e brindes exclusivos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E67AA5-4DD0-8E64-591E-1F10A0BAB2A5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>
                <a:solidFill>
                  <a:schemeClr val="bg1"/>
                </a:solidFill>
                <a:latin typeface="Montserrat" panose="00000500000000000000" pitchFamily="2" charset="0"/>
              </a:rPr>
              <a:t>pro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CCF1-9B63-1DD4-E864-829AFC7A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8CC82D8-47D7-E4FC-2F5C-8F095ABB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506" y="3314700"/>
            <a:ext cx="6984127" cy="10967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D10749-EC25-B5CC-D1CF-A7019FC2C20A}"/>
              </a:ext>
            </a:extLst>
          </p:cNvPr>
          <p:cNvSpPr txBox="1"/>
          <p:nvPr/>
        </p:nvSpPr>
        <p:spPr>
          <a:xfrm>
            <a:off x="1704833" y="49911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a nova forma 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de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integrar 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2E4B35-4017-E376-9E64-BCD50D6DC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E0A445D-384E-8C92-2C0A-328519D8E28C}"/>
              </a:ext>
            </a:extLst>
          </p:cNvPr>
          <p:cNvSpPr txBox="1"/>
          <p:nvPr/>
        </p:nvSpPr>
        <p:spPr>
          <a:xfrm>
            <a:off x="-1133617" y="6771107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Serviço completo com Integração ágil e condição</a:t>
            </a:r>
            <a:r>
              <a:rPr lang="pt-BR" sz="2000">
                <a:solidFill>
                  <a:schemeClr val="bg1"/>
                </a:solidFill>
                <a:latin typeface="Montserrat" panose="00000500000000000000" pitchFamily="2" charset="0"/>
              </a:rPr>
              <a:t> de lançamento</a:t>
            </a:r>
            <a:endParaRPr lang="pt-BR" sz="2000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7DF4DE-314A-7503-AD0E-34F75CCB6406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>
                <a:solidFill>
                  <a:schemeClr val="bg1"/>
                </a:solidFill>
                <a:latin typeface="Montserrat" panose="00000500000000000000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6830852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16651-01C6-844F-6DBE-A1FAB5DB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8114234-4989-F982-3120-43FF15B1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9073" y="3314700"/>
            <a:ext cx="6984127" cy="10488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F64072-F6D0-4AD1-0119-550BD45D09FC}"/>
              </a:ext>
            </a:extLst>
          </p:cNvPr>
          <p:cNvSpPr txBox="1"/>
          <p:nvPr/>
        </p:nvSpPr>
        <p:spPr>
          <a:xfrm>
            <a:off x="1676400" y="5041268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a distribuição TEF oficial do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B4328C-0D1E-8C27-6CAB-FC35F0959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32A3AC-EAC1-63B4-99AA-B3D839B64EA1}"/>
              </a:ext>
            </a:extLst>
          </p:cNvPr>
          <p:cNvSpPr txBox="1"/>
          <p:nvPr/>
        </p:nvSpPr>
        <p:spPr>
          <a:xfrm>
            <a:off x="-1162050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Seja parceiro de um distribuidor com autoridade, soluções e suporte.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457398-1A08-7E51-BAC8-65025E7736F1}"/>
              </a:ext>
            </a:extLst>
          </p:cNvPr>
          <p:cNvSpPr txBox="1"/>
          <p:nvPr/>
        </p:nvSpPr>
        <p:spPr>
          <a:xfrm>
            <a:off x="11687432" y="7550297"/>
            <a:ext cx="312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tef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1125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Freeform 3"/>
          <p:cNvSpPr/>
          <p:nvPr/>
        </p:nvSpPr>
        <p:spPr>
          <a:xfrm>
            <a:off x="-8534400" y="625316"/>
            <a:ext cx="16064653" cy="9036368"/>
          </a:xfrm>
          <a:custGeom>
            <a:avLst/>
            <a:gdLst/>
            <a:ahLst/>
            <a:cxnLst/>
            <a:rect l="l" t="t" r="r" b="b"/>
            <a:pathLst>
              <a:path w="16064653" h="9036368">
                <a:moveTo>
                  <a:pt x="0" y="0"/>
                </a:moveTo>
                <a:lnTo>
                  <a:pt x="16064654" y="0"/>
                </a:lnTo>
                <a:lnTo>
                  <a:pt x="16064654" y="9036368"/>
                </a:lnTo>
                <a:lnTo>
                  <a:pt x="0" y="903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8664356" y="3495787"/>
            <a:ext cx="7093837" cy="71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pt-BR" sz="4200" b="1" noProof="0" dirty="0">
                <a:solidFill>
                  <a:srgbClr val="FFC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Vinicius</a:t>
            </a:r>
            <a:r>
              <a:rPr lang="pt-BR" sz="42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Sanchez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64356" y="4375503"/>
            <a:ext cx="7093836" cy="42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pt-BR" sz="32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Embarcadero MVP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64357" y="5628246"/>
            <a:ext cx="7093836" cy="176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Criador de conteúdos, palestrante e amante da tecnologia, sou Embarcadero MVP e programador Delphi a mais de 12 anos. Compartilho conhecimentos e experiências para inspirar profissionais e impulsionar a inovação no universo da tecnologia.</a:t>
            </a:r>
          </a:p>
        </p:txBody>
      </p:sp>
      <p:sp>
        <p:nvSpPr>
          <p:cNvPr id="7" name="Freeform 7"/>
          <p:cNvSpPr/>
          <p:nvPr/>
        </p:nvSpPr>
        <p:spPr>
          <a:xfrm>
            <a:off x="7787915" y="4894498"/>
            <a:ext cx="13457222" cy="738510"/>
          </a:xfrm>
          <a:custGeom>
            <a:avLst/>
            <a:gdLst/>
            <a:ahLst/>
            <a:cxnLst/>
            <a:rect l="l" t="t" r="r" b="b"/>
            <a:pathLst>
              <a:path w="13457222" h="738510">
                <a:moveTo>
                  <a:pt x="0" y="0"/>
                </a:moveTo>
                <a:lnTo>
                  <a:pt x="13457222" y="0"/>
                </a:lnTo>
                <a:lnTo>
                  <a:pt x="13457222" y="738510"/>
                </a:lnTo>
                <a:lnTo>
                  <a:pt x="0" y="73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6715" b="-458279"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0" name="Imagem 9" descr="Homem com óculos de grau em fundo branco&#10;&#10;O conteúdo gerado por IA pode estar incorreto.">
            <a:extLst>
              <a:ext uri="{FF2B5EF4-FFF2-40B4-BE49-F238E27FC236}">
                <a16:creationId xmlns:a16="http://schemas.microsoft.com/office/drawing/2014/main" id="{39F06F3D-4EC8-6C2C-BED0-5C3DA705F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2" y="2367493"/>
            <a:ext cx="5587787" cy="5587787"/>
          </a:xfrm>
          <a:prstGeom prst="rect">
            <a:avLst/>
          </a:prstGeom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8D638B9F-BA0D-37AD-267A-386DD7FA120C}"/>
              </a:ext>
            </a:extLst>
          </p:cNvPr>
          <p:cNvSpPr/>
          <p:nvPr/>
        </p:nvSpPr>
        <p:spPr>
          <a:xfrm>
            <a:off x="11112660" y="2566049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EEE31AC-EDA3-6FA6-9E8C-6E3437F7B258}"/>
              </a:ext>
            </a:extLst>
          </p:cNvPr>
          <p:cNvGrpSpPr/>
          <p:nvPr/>
        </p:nvGrpSpPr>
        <p:grpSpPr>
          <a:xfrm>
            <a:off x="9770301" y="7619599"/>
            <a:ext cx="4881943" cy="671362"/>
            <a:chOff x="8569485" y="7809546"/>
            <a:chExt cx="4881943" cy="67136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D058907-617C-5F6F-95B5-697901316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5239" y="7809546"/>
              <a:ext cx="2006189" cy="671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5ADFE88-E21B-1971-8BDB-259A94049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485" y="7955280"/>
              <a:ext cx="2543175" cy="39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74ACC-805E-6452-A703-77550C2E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8BA8FF8-A1BF-B1F1-6F5E-A31EB47AD88C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Webhooks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38853C1-23EF-5C85-21C3-4BAD0266E6A0}"/>
              </a:ext>
            </a:extLst>
          </p:cNvPr>
          <p:cNvSpPr txBox="1"/>
          <p:nvPr/>
        </p:nvSpPr>
        <p:spPr>
          <a:xfrm>
            <a:off x="3019498" y="4361674"/>
            <a:ext cx="12292259" cy="2871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Webhooks</a:t>
            </a:r>
            <a:r>
              <a:rPr lang="pt-BR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são essenciais na era da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automação</a:t>
            </a:r>
            <a:r>
              <a:rPr lang="pt-BR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integração</a:t>
            </a:r>
            <a:r>
              <a:rPr lang="pt-BR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digital. Eles permitem que sistemas diferentes conversem em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tempo real</a:t>
            </a:r>
            <a:r>
              <a:rPr lang="pt-BR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tornando processos mais ágeis e inteligentes.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5E7FACA-5E1A-2B0F-B2F8-CF179CA2EF0B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798904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">
            <a:extLst>
              <a:ext uri="{FF2B5EF4-FFF2-40B4-BE49-F238E27FC236}">
                <a16:creationId xmlns:a16="http://schemas.microsoft.com/office/drawing/2014/main" id="{105E009C-FF79-0175-85F2-0934C2A3D165}"/>
              </a:ext>
            </a:extLst>
          </p:cNvPr>
          <p:cNvSpPr txBox="1"/>
          <p:nvPr/>
        </p:nvSpPr>
        <p:spPr>
          <a:xfrm>
            <a:off x="2633110" y="1790700"/>
            <a:ext cx="1302177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são webhooks?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8046A73-571E-3CA4-FEB4-004BEE2D2BFE}"/>
              </a:ext>
            </a:extLst>
          </p:cNvPr>
          <p:cNvSpPr txBox="1">
            <a:spLocks/>
          </p:cNvSpPr>
          <p:nvPr/>
        </p:nvSpPr>
        <p:spPr>
          <a:xfrm>
            <a:off x="1028698" y="3399565"/>
            <a:ext cx="16230600" cy="250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marR="0" lvl="0" indent="-428625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Webhooks são uma espécie de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callback 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HTTP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usados para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notificar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outros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sistemas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tempo real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quando algum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evento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acontece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28625" marR="0" lvl="0" indent="-428625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Um 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sistema envia automaticamente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uma requisição HTTP (geralmente POST) 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para uma URL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configurada quando um determinado 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evento ocorre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FFADCF53-71CD-520A-E402-EE74B57A7A21}"/>
              </a:ext>
            </a:extLst>
          </p:cNvPr>
          <p:cNvSpPr txBox="1">
            <a:spLocks/>
          </p:cNvSpPr>
          <p:nvPr/>
        </p:nvSpPr>
        <p:spPr>
          <a:xfrm>
            <a:off x="1157748" y="6218905"/>
            <a:ext cx="8526780" cy="66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Exemplo prático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E183D98-9A5C-7EB4-8020-5EE373B8CF86}"/>
              </a:ext>
            </a:extLst>
          </p:cNvPr>
          <p:cNvSpPr txBox="1">
            <a:spLocks/>
          </p:cNvSpPr>
          <p:nvPr/>
        </p:nvSpPr>
        <p:spPr>
          <a:xfrm>
            <a:off x="1157748" y="6915010"/>
            <a:ext cx="16230600" cy="166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marR="0" lvl="0" indent="-428625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Quando uma compra é concluída em um e-commerce, um webhook pode notificar o sistema de faturamento para emissão de nota.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D81E2-DF73-1EAA-75AE-6A457EE0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B1EAACD-4483-77F9-6E17-A5D26C4279DD}"/>
              </a:ext>
            </a:extLst>
          </p:cNvPr>
          <p:cNvSpPr txBox="1"/>
          <p:nvPr/>
        </p:nvSpPr>
        <p:spPr>
          <a:xfrm>
            <a:off x="2633111" y="1318752"/>
            <a:ext cx="1302177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Como funciona?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B37B9D55-6E1B-CD02-2B73-1D8C214F2023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6" name="Picture 10" descr="What is a webhook? | Sendbird">
            <a:extLst>
              <a:ext uri="{FF2B5EF4-FFF2-40B4-BE49-F238E27FC236}">
                <a16:creationId xmlns:a16="http://schemas.microsoft.com/office/drawing/2014/main" id="{40778373-4422-7110-02F5-6F409BE7C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t="25024" r="7676" b="15886"/>
          <a:stretch>
            <a:fillRect/>
          </a:stretch>
        </p:blipFill>
        <p:spPr bwMode="auto">
          <a:xfrm>
            <a:off x="3737364" y="4671552"/>
            <a:ext cx="10813270" cy="3612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ABAE3A63-8986-8A15-88F9-4AA2BECB005C}"/>
              </a:ext>
            </a:extLst>
          </p:cNvPr>
          <p:cNvSpPr txBox="1">
            <a:spLocks/>
          </p:cNvSpPr>
          <p:nvPr/>
        </p:nvSpPr>
        <p:spPr>
          <a:xfrm>
            <a:off x="1718060" y="2423013"/>
            <a:ext cx="14895137" cy="250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Sistema de origem detecta um </a:t>
            </a:r>
            <a:r>
              <a:rPr lang="pt-BR" sz="2800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evento</a:t>
            </a:r>
            <a:r>
              <a:rPr lang="pt-BR" sz="28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(Exemplo: pagamento aprovado)</a:t>
            </a:r>
          </a:p>
          <a:p>
            <a:r>
              <a:rPr lang="pt-BR" sz="28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Envia-se uma </a:t>
            </a:r>
            <a:r>
              <a:rPr lang="pt-BR" sz="2800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requisição</a:t>
            </a:r>
            <a:r>
              <a:rPr lang="pt-BR" sz="28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HTTP para uma URL previamente cadastrada (destino)</a:t>
            </a:r>
          </a:p>
          <a:p>
            <a:r>
              <a:rPr lang="pt-BR" sz="28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Sistema destino recebe os dados e executa ações com base no evento</a:t>
            </a:r>
          </a:p>
        </p:txBody>
      </p:sp>
    </p:spTree>
    <p:extLst>
      <p:ext uri="{BB962C8B-B14F-4D97-AF65-F5344CB8AC3E}">
        <p14:creationId xmlns:p14="http://schemas.microsoft.com/office/powerpoint/2010/main" val="25421723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F4299-0C3B-64CA-6858-5318B9855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6EFF3532-C750-45CB-5F71-81EC8434D2C6}"/>
              </a:ext>
            </a:extLst>
          </p:cNvPr>
          <p:cNvSpPr txBox="1"/>
          <p:nvPr/>
        </p:nvSpPr>
        <p:spPr>
          <a:xfrm>
            <a:off x="2633111" y="1318752"/>
            <a:ext cx="1302177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Polling </a:t>
            </a:r>
            <a:r>
              <a:rPr lang="pt-BR" sz="66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vs</a:t>
            </a:r>
            <a:r>
              <a:rPr lang="pt-BR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Webhook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71AA8333-C43C-D8BE-63F9-BE1C9A959BFB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11F0DCF-E7DF-42C8-1FBA-D48BD2293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266985"/>
              </p:ext>
            </p:extLst>
          </p:nvPr>
        </p:nvGraphicFramePr>
        <p:xfrm>
          <a:off x="680110" y="5886668"/>
          <a:ext cx="16916397" cy="2497266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5638799">
                  <a:extLst>
                    <a:ext uri="{9D8B030D-6E8A-4147-A177-3AD203B41FA5}">
                      <a16:colId xmlns:a16="http://schemas.microsoft.com/office/drawing/2014/main" val="1264578907"/>
                    </a:ext>
                  </a:extLst>
                </a:gridCol>
                <a:gridCol w="5638799">
                  <a:extLst>
                    <a:ext uri="{9D8B030D-6E8A-4147-A177-3AD203B41FA5}">
                      <a16:colId xmlns:a16="http://schemas.microsoft.com/office/drawing/2014/main" val="2166724736"/>
                    </a:ext>
                  </a:extLst>
                </a:gridCol>
                <a:gridCol w="5638799">
                  <a:extLst>
                    <a:ext uri="{9D8B030D-6E8A-4147-A177-3AD203B41FA5}">
                      <a16:colId xmlns:a16="http://schemas.microsoft.com/office/drawing/2014/main" val="3835344273"/>
                    </a:ext>
                  </a:extLst>
                </a:gridCol>
              </a:tblGrid>
              <a:tr h="625046">
                <a:tc>
                  <a:txBody>
                    <a:bodyPr/>
                    <a:lstStyle/>
                    <a:p>
                      <a:r>
                        <a:rPr lang="pt-BR" sz="2400" b="1" dirty="0">
                          <a:latin typeface="Montserrat" panose="00000500000000000000" pitchFamily="2" charset="0"/>
                        </a:rPr>
                        <a:t>Característica</a:t>
                      </a:r>
                      <a:endParaRPr lang="pt-BR" sz="2400" b="1" dirty="0">
                        <a:latin typeface="Montserrat" panose="00000500000000000000" pitchFamily="2" charset="0"/>
                        <a:ea typeface="Open Sans Bold" panose="020B0806030504020204" pitchFamily="34" charset="0"/>
                        <a:cs typeface="Open Sans Bold" panose="020B08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400" b="1" dirty="0" err="1">
                          <a:latin typeface="Montserrat" panose="00000500000000000000" pitchFamily="2" charset="0"/>
                        </a:rPr>
                        <a:t>Webhook</a:t>
                      </a:r>
                      <a:endParaRPr lang="pt-BR" sz="2400" b="1" dirty="0">
                        <a:latin typeface="Montserrat" panose="00000500000000000000" pitchFamily="2" charset="0"/>
                        <a:ea typeface="Open Sans Bold" panose="020B0806030504020204" pitchFamily="34" charset="0"/>
                        <a:cs typeface="Open Sans Bold" panose="020B08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400" b="1" dirty="0">
                          <a:latin typeface="Montserrat" panose="00000500000000000000" pitchFamily="2" charset="0"/>
                        </a:rPr>
                        <a:t>Polling</a:t>
                      </a:r>
                      <a:endParaRPr lang="pt-BR" sz="2400" b="1" dirty="0">
                        <a:latin typeface="Montserrat" panose="00000500000000000000" pitchFamily="2" charset="0"/>
                        <a:ea typeface="Open Sans Bold" panose="020B0806030504020204" pitchFamily="34" charset="0"/>
                        <a:cs typeface="Open Sans Bold" panose="020B08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218744050"/>
                  </a:ext>
                </a:extLst>
              </a:tr>
              <a:tr h="625046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Montserrat" panose="00000500000000000000" pitchFamily="2" charset="0"/>
                        </a:rPr>
                        <a:t>Eficiência</a:t>
                      </a:r>
                      <a:endParaRPr lang="pt-BR" sz="2400" dirty="0">
                        <a:latin typeface="Montserrat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Montserrat" panose="00000500000000000000" pitchFamily="2" charset="0"/>
                        </a:rPr>
                        <a:t>Alta (</a:t>
                      </a:r>
                      <a:r>
                        <a:rPr lang="pt-BR" sz="2400" dirty="0" err="1">
                          <a:latin typeface="Montserrat" panose="00000500000000000000" pitchFamily="2" charset="0"/>
                        </a:rPr>
                        <a:t>event-driven</a:t>
                      </a:r>
                      <a:r>
                        <a:rPr lang="pt-BR" sz="2400" dirty="0">
                          <a:latin typeface="Montserrat" panose="00000500000000000000" pitchFamily="2" charset="0"/>
                        </a:rPr>
                        <a:t>)</a:t>
                      </a:r>
                      <a:endParaRPr lang="pt-BR" sz="2400" dirty="0">
                        <a:latin typeface="Montserrat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400">
                          <a:latin typeface="Montserrat" panose="00000500000000000000" pitchFamily="2" charset="0"/>
                        </a:rPr>
                        <a:t>Baixa (repetitivo)</a:t>
                      </a:r>
                      <a:endParaRPr lang="pt-BR" sz="2400">
                        <a:latin typeface="Montserrat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478667618"/>
                  </a:ext>
                </a:extLst>
              </a:tr>
              <a:tr h="622128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Montserrat" panose="00000500000000000000" pitchFamily="2" charset="0"/>
                        </a:rPr>
                        <a:t>Latência</a:t>
                      </a:r>
                      <a:endParaRPr lang="pt-BR" sz="2400" dirty="0">
                        <a:latin typeface="Montserrat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Montserrat" panose="00000500000000000000" pitchFamily="2" charset="0"/>
                        </a:rPr>
                        <a:t>Baixa (quase em tempo real)</a:t>
                      </a:r>
                      <a:endParaRPr lang="pt-BR" sz="2400" dirty="0">
                        <a:latin typeface="Montserrat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400">
                          <a:latin typeface="Montserrat" panose="00000500000000000000" pitchFamily="2" charset="0"/>
                        </a:rPr>
                        <a:t>Alta (dependente do intervalo)</a:t>
                      </a:r>
                      <a:endParaRPr lang="pt-BR" sz="2400">
                        <a:latin typeface="Montserrat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2412191778"/>
                  </a:ext>
                </a:extLst>
              </a:tr>
              <a:tr h="625046">
                <a:tc>
                  <a:txBody>
                    <a:bodyPr/>
                    <a:lstStyle/>
                    <a:p>
                      <a:r>
                        <a:rPr lang="pt-BR" sz="2400">
                          <a:latin typeface="Montserrat" panose="00000500000000000000" pitchFamily="2" charset="0"/>
                        </a:rPr>
                        <a:t>Consumo de recursos</a:t>
                      </a:r>
                      <a:endParaRPr lang="pt-BR" sz="2400">
                        <a:latin typeface="Montserrat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Montserrat" panose="00000500000000000000" pitchFamily="2" charset="0"/>
                        </a:rPr>
                        <a:t>Baixo</a:t>
                      </a:r>
                      <a:endParaRPr lang="pt-BR" sz="2400" dirty="0">
                        <a:latin typeface="Montserrat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Montserrat" panose="00000500000000000000" pitchFamily="2" charset="0"/>
                        </a:rPr>
                        <a:t>Alto</a:t>
                      </a:r>
                      <a:endParaRPr lang="pt-BR" sz="2400" dirty="0">
                        <a:latin typeface="Montserrat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04360230"/>
                  </a:ext>
                </a:extLst>
              </a:tr>
            </a:tbl>
          </a:graphicData>
        </a:graphic>
      </p:graphicFrame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47E8757-8839-4DBA-5A67-645C56D341A7}"/>
              </a:ext>
            </a:extLst>
          </p:cNvPr>
          <p:cNvSpPr txBox="1">
            <a:spLocks/>
          </p:cNvSpPr>
          <p:nvPr/>
        </p:nvSpPr>
        <p:spPr>
          <a:xfrm>
            <a:off x="1143000" y="2705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 panose="000005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Polling</a:t>
            </a:r>
          </a:p>
        </p:txBody>
      </p:sp>
      <p:sp>
        <p:nvSpPr>
          <p:cNvPr id="8" name="Espaço Reservado para Conteúdo 4">
            <a:extLst>
              <a:ext uri="{FF2B5EF4-FFF2-40B4-BE49-F238E27FC236}">
                <a16:creationId xmlns:a16="http://schemas.microsoft.com/office/drawing/2014/main" id="{6A2A8111-48B5-7B7A-F140-49FD2C048A97}"/>
              </a:ext>
            </a:extLst>
          </p:cNvPr>
          <p:cNvSpPr txBox="1">
            <a:spLocks/>
          </p:cNvSpPr>
          <p:nvPr/>
        </p:nvSpPr>
        <p:spPr>
          <a:xfrm>
            <a:off x="1143000" y="3239795"/>
            <a:ext cx="15537426" cy="9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8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Cliente consulta periodicamente um endpoint para verificar se há atualizações.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876E05CF-BDCB-324B-9F0E-CB19B7A45032}"/>
              </a:ext>
            </a:extLst>
          </p:cNvPr>
          <p:cNvSpPr txBox="1">
            <a:spLocks/>
          </p:cNvSpPr>
          <p:nvPr/>
        </p:nvSpPr>
        <p:spPr>
          <a:xfrm>
            <a:off x="1143000" y="4272882"/>
            <a:ext cx="8526780" cy="66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 panose="000005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</a:p>
        </p:txBody>
      </p:sp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015C5A6B-BD0C-7082-D944-6ADFE2AE96A4}"/>
              </a:ext>
            </a:extLst>
          </p:cNvPr>
          <p:cNvSpPr txBox="1">
            <a:spLocks/>
          </p:cNvSpPr>
          <p:nvPr/>
        </p:nvSpPr>
        <p:spPr>
          <a:xfrm>
            <a:off x="1143000" y="4792012"/>
            <a:ext cx="14554200" cy="866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8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Servidor envia uma requisição para o cliente quando algo acontece.</a:t>
            </a:r>
          </a:p>
        </p:txBody>
      </p:sp>
    </p:spTree>
    <p:extLst>
      <p:ext uri="{BB962C8B-B14F-4D97-AF65-F5344CB8AC3E}">
        <p14:creationId xmlns:p14="http://schemas.microsoft.com/office/powerpoint/2010/main" val="9703512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8AB28-B148-C669-8E9A-FF448FCA7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Evaluating Webhooks vs. Polling">
            <a:extLst>
              <a:ext uri="{FF2B5EF4-FFF2-40B4-BE49-F238E27FC236}">
                <a16:creationId xmlns:a16="http://schemas.microsoft.com/office/drawing/2014/main" id="{C9D55DD5-F657-88BB-69F9-18FFF4A7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441" y="1496961"/>
            <a:ext cx="17897118" cy="729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8">
            <a:extLst>
              <a:ext uri="{FF2B5EF4-FFF2-40B4-BE49-F238E27FC236}">
                <a16:creationId xmlns:a16="http://schemas.microsoft.com/office/drawing/2014/main" id="{F6A1E02B-10E5-B912-5DB2-554F3AE6A03D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5496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C4F7E-6760-CC09-FBCF-11958EEE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7769BA2-A555-456F-49E6-C7F0B74D61FD}"/>
              </a:ext>
            </a:extLst>
          </p:cNvPr>
          <p:cNvSpPr txBox="1"/>
          <p:nvPr/>
        </p:nvSpPr>
        <p:spPr>
          <a:xfrm>
            <a:off x="2633111" y="1318752"/>
            <a:ext cx="1302177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Webhook </a:t>
            </a:r>
            <a:r>
              <a:rPr lang="pt-BR" sz="66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vs</a:t>
            </a:r>
            <a:r>
              <a:rPr lang="pt-BR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API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35E9E405-DCD5-389E-36D5-D2D9CE3BB911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7F78BB5-485F-BFE6-9868-15A56F49EFB1}"/>
              </a:ext>
            </a:extLst>
          </p:cNvPr>
          <p:cNvSpPr txBox="1">
            <a:spLocks/>
          </p:cNvSpPr>
          <p:nvPr/>
        </p:nvSpPr>
        <p:spPr>
          <a:xfrm>
            <a:off x="1143000" y="2705100"/>
            <a:ext cx="8526780" cy="662328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Webhook</a:t>
            </a: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748DE9D4-14BC-920C-64CD-AE1C8384B7CC}"/>
              </a:ext>
            </a:extLst>
          </p:cNvPr>
          <p:cNvSpPr txBox="1">
            <a:spLocks/>
          </p:cNvSpPr>
          <p:nvPr/>
        </p:nvSpPr>
        <p:spPr>
          <a:xfrm>
            <a:off x="1143000" y="3372527"/>
            <a:ext cx="14859000" cy="227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Comunicação </a:t>
            </a:r>
            <a:r>
              <a:rPr lang="pt-BR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reativa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o servidor envia dados ao cliente </a:t>
            </a:r>
            <a:r>
              <a:rPr lang="pt-BR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quando um evento ocorre</a:t>
            </a:r>
          </a:p>
          <a:p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Ideal para </a:t>
            </a:r>
            <a:r>
              <a:rPr lang="pt-BR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notificações em tempo real</a:t>
            </a:r>
          </a:p>
          <a:p>
            <a:r>
              <a:rPr lang="pt-BR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Economiza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recursos (sem polling constante)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7F6A3202-C278-4987-8AE8-E0F4E958E1D7}"/>
              </a:ext>
            </a:extLst>
          </p:cNvPr>
          <p:cNvSpPr txBox="1">
            <a:spLocks/>
          </p:cNvSpPr>
          <p:nvPr/>
        </p:nvSpPr>
        <p:spPr>
          <a:xfrm>
            <a:off x="1143000" y="5600700"/>
            <a:ext cx="8526780" cy="66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US" sz="27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API</a:t>
            </a:r>
          </a:p>
        </p:txBody>
      </p:sp>
      <p:sp>
        <p:nvSpPr>
          <p:cNvPr id="12" name="Espaço Reservado para Conteúdo 5">
            <a:extLst>
              <a:ext uri="{FF2B5EF4-FFF2-40B4-BE49-F238E27FC236}">
                <a16:creationId xmlns:a16="http://schemas.microsoft.com/office/drawing/2014/main" id="{736FDE42-2D37-FF69-4F00-07EF7E9B06D4}"/>
              </a:ext>
            </a:extLst>
          </p:cNvPr>
          <p:cNvSpPr txBox="1">
            <a:spLocks/>
          </p:cNvSpPr>
          <p:nvPr/>
        </p:nvSpPr>
        <p:spPr>
          <a:xfrm>
            <a:off x="1143000" y="6296805"/>
            <a:ext cx="13325168" cy="299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8625" indent="-428625" algn="l" defTabSz="1371600" rtl="0" eaLnBrk="1" latinLnBrk="0" hangingPunct="1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Comunicação </a:t>
            </a:r>
            <a:r>
              <a:rPr lang="pt-BR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ativa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o sistema cliente faz chamadas ao servidor</a:t>
            </a:r>
          </a:p>
          <a:p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Ideal para </a:t>
            </a:r>
            <a:r>
              <a:rPr lang="pt-BR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recuperação e manipulação</a:t>
            </a:r>
            <a:r>
              <a:rPr lang="pt-BR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 dados</a:t>
            </a:r>
          </a:p>
          <a:p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Permite uma </a:t>
            </a:r>
            <a:r>
              <a:rPr lang="pt-BR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comunicação bidirecional</a:t>
            </a:r>
            <a:r>
              <a:rPr lang="pt-BR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ou seja, você solicita algo e recebe uma resposta do servidor</a:t>
            </a:r>
          </a:p>
        </p:txBody>
      </p:sp>
    </p:spTree>
    <p:extLst>
      <p:ext uri="{BB962C8B-B14F-4D97-AF65-F5344CB8AC3E}">
        <p14:creationId xmlns:p14="http://schemas.microsoft.com/office/powerpoint/2010/main" val="291586147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73FA0-FF91-713A-F12B-07EB1A8B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">
            <a:extLst>
              <a:ext uri="{FF2B5EF4-FFF2-40B4-BE49-F238E27FC236}">
                <a16:creationId xmlns:a16="http://schemas.microsoft.com/office/drawing/2014/main" id="{2AB75DC2-0034-2456-3913-E3787A10B1CD}"/>
              </a:ext>
            </a:extLst>
          </p:cNvPr>
          <p:cNvSpPr txBox="1"/>
          <p:nvPr/>
        </p:nvSpPr>
        <p:spPr>
          <a:xfrm>
            <a:off x="2633110" y="3104905"/>
            <a:ext cx="1302177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Definição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0843B7B4-A82A-C1FF-8C43-D04CDB477B8D}"/>
              </a:ext>
            </a:extLst>
          </p:cNvPr>
          <p:cNvSpPr/>
          <p:nvPr/>
        </p:nvSpPr>
        <p:spPr>
          <a:xfrm>
            <a:off x="8045386" y="6766595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BD330F-7296-491A-67F1-AF696CC2B3BA}"/>
              </a:ext>
            </a:extLst>
          </p:cNvPr>
          <p:cNvSpPr txBox="1"/>
          <p:nvPr/>
        </p:nvSpPr>
        <p:spPr>
          <a:xfrm>
            <a:off x="3747654" y="4451002"/>
            <a:ext cx="107926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Webhook não é considerado uma API e sim um </a:t>
            </a:r>
            <a:r>
              <a:rPr lang="pt-BR" sz="2800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padrão de comunicação</a:t>
            </a:r>
            <a:r>
              <a:rPr lang="pt-BR" sz="28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ou técnica, </a:t>
            </a:r>
            <a:r>
              <a:rPr lang="pt-BR" sz="2800" b="1" dirty="0">
                <a:solidFill>
                  <a:srgbClr val="FFC000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baseado em protocolos já existentes </a:t>
            </a:r>
            <a:r>
              <a:rPr lang="pt-BR" sz="28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como normalmente utilizado o protocolo HTTP/HTTPS.</a:t>
            </a:r>
          </a:p>
        </p:txBody>
      </p:sp>
    </p:spTree>
    <p:extLst>
      <p:ext uri="{BB962C8B-B14F-4D97-AF65-F5344CB8AC3E}">
        <p14:creationId xmlns:p14="http://schemas.microsoft.com/office/powerpoint/2010/main" val="168779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do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174_TF03460514_Win32.potx" id="{9A2976D9-D6A2-4C72-AA54-D6D4585DC826}" vid="{E979CFFE-0E1D-4C6F-8738-47AC19B53918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571</Words>
  <Application>Microsoft Office PowerPoint</Application>
  <PresentationFormat>Personalizar</PresentationFormat>
  <Paragraphs>69</Paragraphs>
  <Slides>17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17</vt:i4>
      </vt:variant>
    </vt:vector>
  </HeadingPairs>
  <TitlesOfParts>
    <vt:vector size="28" baseType="lpstr">
      <vt:lpstr>Skeena</vt:lpstr>
      <vt:lpstr>Times New Roman</vt:lpstr>
      <vt:lpstr>Aptos Display</vt:lpstr>
      <vt:lpstr>Calibri</vt:lpstr>
      <vt:lpstr>Arial</vt:lpstr>
      <vt:lpstr>Aptos</vt:lpstr>
      <vt:lpstr>Montserrat Bold</vt:lpstr>
      <vt:lpstr>Montserrat</vt:lpstr>
      <vt:lpstr>Office Theme</vt:lpstr>
      <vt:lpstr>Personalizado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</dc:title>
  <cp:lastModifiedBy>Vinicius Sanchez</cp:lastModifiedBy>
  <cp:revision>26</cp:revision>
  <dcterms:created xsi:type="dcterms:W3CDTF">2006-08-16T00:00:00Z</dcterms:created>
  <dcterms:modified xsi:type="dcterms:W3CDTF">2025-11-07T13:29:38Z</dcterms:modified>
  <dc:identifier>DAG0i-e4Kik</dc:identifier>
</cp:coreProperties>
</file>